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80" r:id="rId4"/>
    <p:sldId id="272" r:id="rId5"/>
    <p:sldId id="277" r:id="rId6"/>
    <p:sldId id="279" r:id="rId7"/>
    <p:sldId id="281"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SAHIRO FUJIMOTO" initials="MF" lastIdx="1" clrIdx="0">
    <p:extLst>
      <p:ext uri="{19B8F6BF-5375-455C-9EA6-DF929625EA0E}">
        <p15:presenceInfo xmlns:p15="http://schemas.microsoft.com/office/powerpoint/2012/main" userId="93bfcf24918ee5f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00" d="100"/>
          <a:sy n="100" d="100"/>
        </p:scale>
        <p:origin x="42" y="6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HIRO FUJIMOTO" userId="93bfcf24918ee5fe" providerId="LiveId" clId="{485D9CDB-7FA7-4116-BEE3-25C68B151205}"/>
    <pc:docChg chg="modSld">
      <pc:chgData name="MASAHIRO FUJIMOTO" userId="93bfcf24918ee5fe" providerId="LiveId" clId="{485D9CDB-7FA7-4116-BEE3-25C68B151205}" dt="2025-07-04T13:22:24.898" v="34" actId="255"/>
      <pc:docMkLst>
        <pc:docMk/>
      </pc:docMkLst>
      <pc:sldChg chg="modSp mod">
        <pc:chgData name="MASAHIRO FUJIMOTO" userId="93bfcf24918ee5fe" providerId="LiveId" clId="{485D9CDB-7FA7-4116-BEE3-25C68B151205}" dt="2025-07-04T13:22:24.898" v="34" actId="255"/>
        <pc:sldMkLst>
          <pc:docMk/>
          <pc:sldMk cId="2128380218" sldId="256"/>
        </pc:sldMkLst>
        <pc:spChg chg="mod">
          <ac:chgData name="MASAHIRO FUJIMOTO" userId="93bfcf24918ee5fe" providerId="LiveId" clId="{485D9CDB-7FA7-4116-BEE3-25C68B151205}" dt="2025-07-04T13:22:24.898" v="34" actId="255"/>
          <ac:spMkLst>
            <pc:docMk/>
            <pc:sldMk cId="2128380218"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4910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57574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5086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051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408390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2025/7/4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39540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E02A643-9BB0-4E02-80B2-2C0A5E5D738E}" type="datetimeFigureOut">
              <a:rPr kumimoji="1" lang="ja-JP" altLang="en-US" smtClean="0"/>
              <a:t>2025/7/4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79788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E02A643-9BB0-4E02-80B2-2C0A5E5D738E}" type="datetimeFigureOut">
              <a:rPr kumimoji="1" lang="ja-JP" altLang="en-US" smtClean="0"/>
              <a:t>2025/7/4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539588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02A643-9BB0-4E02-80B2-2C0A5E5D738E}" type="datetimeFigureOut">
              <a:rPr kumimoji="1" lang="ja-JP" altLang="en-US" smtClean="0"/>
              <a:t>2025/7/4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286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2025/7/4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884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2025/7/4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18938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02A643-9BB0-4E02-80B2-2C0A5E5D738E}" type="datetimeFigureOut">
              <a:rPr kumimoji="1" lang="ja-JP" altLang="en-US" smtClean="0"/>
              <a:t>2025/7/4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07289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資産運用基礎知識</a:t>
            </a:r>
          </a:p>
        </p:txBody>
      </p:sp>
      <p:sp>
        <p:nvSpPr>
          <p:cNvPr id="3" name="サブタイトル 2"/>
          <p:cNvSpPr>
            <a:spLocks noGrp="1"/>
          </p:cNvSpPr>
          <p:nvPr>
            <p:ph type="subTitle" idx="1"/>
          </p:nvPr>
        </p:nvSpPr>
        <p:spPr/>
        <p:txBody>
          <a:bodyPr/>
          <a:lstStyle/>
          <a:p>
            <a:endParaRPr lang="en-US" altLang="ja-JP" dirty="0"/>
          </a:p>
          <a:p>
            <a:r>
              <a:rPr lang="ja-JP" altLang="en-US" sz="4000" dirty="0"/>
              <a:t>債券投資編</a:t>
            </a:r>
            <a:endParaRPr kumimoji="1" lang="ja-JP" altLang="en-US" sz="4000" dirty="0"/>
          </a:p>
        </p:txBody>
      </p:sp>
    </p:spTree>
    <p:extLst>
      <p:ext uri="{BB962C8B-B14F-4D97-AF65-F5344CB8AC3E}">
        <p14:creationId xmlns:p14="http://schemas.microsoft.com/office/powerpoint/2010/main" val="2128380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7CB607-DEC8-AE36-3DFD-8CCCE2C16F46}"/>
              </a:ext>
            </a:extLst>
          </p:cNvPr>
          <p:cNvSpPr>
            <a:spLocks noGrp="1"/>
          </p:cNvSpPr>
          <p:nvPr>
            <p:ph type="title"/>
          </p:nvPr>
        </p:nvSpPr>
        <p:spPr/>
        <p:txBody>
          <a:bodyPr/>
          <a:lstStyle/>
          <a:p>
            <a:r>
              <a:rPr kumimoji="1" lang="ja-JP" altLang="en-US" dirty="0"/>
              <a:t>金融市場の参加者</a:t>
            </a:r>
          </a:p>
        </p:txBody>
      </p:sp>
      <p:sp>
        <p:nvSpPr>
          <p:cNvPr id="3" name="コンテンツ プレースホルダー 2">
            <a:extLst>
              <a:ext uri="{FF2B5EF4-FFF2-40B4-BE49-F238E27FC236}">
                <a16:creationId xmlns:a16="http://schemas.microsoft.com/office/drawing/2014/main" id="{32B76F4A-E484-DBF0-AD2C-CF83D9BEB1F9}"/>
              </a:ext>
            </a:extLst>
          </p:cNvPr>
          <p:cNvSpPr>
            <a:spLocks noGrp="1"/>
          </p:cNvSpPr>
          <p:nvPr>
            <p:ph idx="1"/>
          </p:nvPr>
        </p:nvSpPr>
        <p:spPr/>
        <p:txBody>
          <a:bodyPr/>
          <a:lstStyle/>
          <a:p>
            <a:pPr marL="0" indent="0">
              <a:buNone/>
            </a:pPr>
            <a:r>
              <a:rPr kumimoji="1" lang="ja-JP" altLang="en-US" dirty="0"/>
              <a:t>・中央銀行（日銀、</a:t>
            </a:r>
            <a:r>
              <a:rPr kumimoji="1" lang="en-US" altLang="ja-JP" dirty="0"/>
              <a:t>FRB</a:t>
            </a:r>
            <a:r>
              <a:rPr kumimoji="1" lang="ja-JP" altLang="en-US" dirty="0"/>
              <a:t>、</a:t>
            </a:r>
            <a:r>
              <a:rPr kumimoji="1" lang="en-US" altLang="ja-JP" dirty="0"/>
              <a:t>ECB</a:t>
            </a:r>
            <a:r>
              <a:rPr kumimoji="1" lang="ja-JP" altLang="en-US" dirty="0"/>
              <a:t>など）：金融の安定を目標</a:t>
            </a:r>
            <a:endParaRPr kumimoji="1" lang="en-US" altLang="ja-JP" dirty="0"/>
          </a:p>
          <a:p>
            <a:pPr marL="0" indent="0">
              <a:buNone/>
            </a:pPr>
            <a:r>
              <a:rPr lang="ja-JP" altLang="en-US" dirty="0"/>
              <a:t>　</a:t>
            </a:r>
            <a:r>
              <a:rPr lang="en-US" altLang="ja-JP" dirty="0"/>
              <a:t>FRB</a:t>
            </a:r>
            <a:r>
              <a:rPr lang="ja-JP" altLang="en-US" dirty="0"/>
              <a:t>には金融の安定化のほか雇用の最大化の使命がある</a:t>
            </a:r>
            <a:endParaRPr kumimoji="1" lang="en-US" altLang="ja-JP" dirty="0"/>
          </a:p>
          <a:p>
            <a:pPr marL="0" indent="0">
              <a:buNone/>
            </a:pPr>
            <a:r>
              <a:rPr lang="ja-JP" altLang="en-US" dirty="0"/>
              <a:t>・年金基金：各種年金・退職金の運用。</a:t>
            </a:r>
            <a:r>
              <a:rPr lang="en-US" altLang="ja-JP" dirty="0"/>
              <a:t>GPIF</a:t>
            </a:r>
            <a:r>
              <a:rPr lang="ja-JP" altLang="en-US" dirty="0"/>
              <a:t>、</a:t>
            </a:r>
            <a:r>
              <a:rPr lang="en-US" altLang="ja-JP" dirty="0"/>
              <a:t>CalPERS</a:t>
            </a:r>
            <a:r>
              <a:rPr lang="ja-JP" altLang="en-US" dirty="0"/>
              <a:t>、</a:t>
            </a:r>
            <a:r>
              <a:rPr lang="en-US" altLang="ja-JP" dirty="0"/>
              <a:t>GPFG</a:t>
            </a:r>
            <a:r>
              <a:rPr lang="ja-JP" altLang="en-US" dirty="0"/>
              <a:t>など）</a:t>
            </a:r>
            <a:endParaRPr lang="en-US" altLang="ja-JP" dirty="0"/>
          </a:p>
          <a:p>
            <a:pPr marL="0" indent="0">
              <a:buNone/>
            </a:pPr>
            <a:r>
              <a:rPr kumimoji="1" lang="ja-JP" altLang="en-US" dirty="0"/>
              <a:t>・保険会社・証券会社、銀行等：資金の運用　</a:t>
            </a:r>
            <a:endParaRPr kumimoji="1" lang="en-US" altLang="ja-JP" dirty="0"/>
          </a:p>
          <a:p>
            <a:pPr marL="0" indent="0">
              <a:buNone/>
            </a:pPr>
            <a:r>
              <a:rPr kumimoji="1" lang="ja-JP" altLang="en-US" dirty="0"/>
              <a:t>・ヘッジファンド：一般団体から運用を任される</a:t>
            </a:r>
            <a:endParaRPr kumimoji="1" lang="en-US" altLang="ja-JP" dirty="0"/>
          </a:p>
          <a:p>
            <a:pPr marL="0" indent="0">
              <a:buNone/>
            </a:pPr>
            <a:r>
              <a:rPr lang="ja-JP" altLang="en-US" dirty="0"/>
              <a:t>・金融機関（銀行、証券会社、生損保など）</a:t>
            </a:r>
            <a:endParaRPr kumimoji="1" lang="en-US" altLang="ja-JP" dirty="0"/>
          </a:p>
          <a:p>
            <a:pPr marL="0" indent="0">
              <a:buNone/>
            </a:pPr>
            <a:r>
              <a:rPr lang="ja-JP" altLang="en-US" dirty="0"/>
              <a:t>・事業法人：事業を行っている法人</a:t>
            </a:r>
            <a:endParaRPr lang="en-US" altLang="ja-JP" dirty="0"/>
          </a:p>
          <a:p>
            <a:pPr marL="0" indent="0">
              <a:buNone/>
            </a:pPr>
            <a:r>
              <a:rPr kumimoji="1" lang="ja-JP" altLang="en-US" dirty="0"/>
              <a:t>・個人投資家</a:t>
            </a:r>
            <a:endParaRPr kumimoji="1" lang="en-US" altLang="ja-JP" dirty="0"/>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282563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4FE4D-9D10-5445-3293-82658D9582DA}"/>
              </a:ext>
            </a:extLst>
          </p:cNvPr>
          <p:cNvSpPr>
            <a:spLocks noGrp="1"/>
          </p:cNvSpPr>
          <p:nvPr>
            <p:ph type="title"/>
          </p:nvPr>
        </p:nvSpPr>
        <p:spPr/>
        <p:txBody>
          <a:bodyPr/>
          <a:lstStyle/>
          <a:p>
            <a:r>
              <a:rPr kumimoji="1" lang="ja-JP" altLang="en-US" dirty="0"/>
              <a:t>債券市場と株式市場の規模</a:t>
            </a:r>
          </a:p>
        </p:txBody>
      </p:sp>
      <p:sp>
        <p:nvSpPr>
          <p:cNvPr id="3" name="コンテンツ プレースホルダー 2">
            <a:extLst>
              <a:ext uri="{FF2B5EF4-FFF2-40B4-BE49-F238E27FC236}">
                <a16:creationId xmlns:a16="http://schemas.microsoft.com/office/drawing/2014/main" id="{275DA81F-9DC4-7BF2-E5F4-517E050131B9}"/>
              </a:ext>
            </a:extLst>
          </p:cNvPr>
          <p:cNvSpPr>
            <a:spLocks noGrp="1"/>
          </p:cNvSpPr>
          <p:nvPr>
            <p:ph idx="1"/>
          </p:nvPr>
        </p:nvSpPr>
        <p:spPr>
          <a:xfrm>
            <a:off x="838200" y="1816100"/>
            <a:ext cx="10515600" cy="4351338"/>
          </a:xfrm>
        </p:spPr>
        <p:txBody>
          <a:bodyPr>
            <a:normAutofit lnSpcReduction="10000"/>
          </a:bodyPr>
          <a:lstStyle/>
          <a:p>
            <a:endParaRPr kumimoji="1" lang="en-US" altLang="ja-JP" dirty="0"/>
          </a:p>
          <a:p>
            <a:endParaRPr lang="en-US" altLang="ja-JP" dirty="0"/>
          </a:p>
          <a:p>
            <a:pPr marL="0" indent="0">
              <a:buNone/>
            </a:pPr>
            <a:r>
              <a:rPr lang="ja-JP" altLang="en-US" dirty="0"/>
              <a:t>　　　　　　　　　　　　　　　　　　　　　　　　　　　　株式市場</a:t>
            </a:r>
            <a:endParaRPr lang="en-US" altLang="ja-JP" dirty="0"/>
          </a:p>
          <a:p>
            <a:pPr marL="0" indent="0">
              <a:buNone/>
            </a:pPr>
            <a:r>
              <a:rPr kumimoji="1" lang="ja-JP" altLang="en-US" dirty="0"/>
              <a:t>　　　　　　　　　　　　　　　　　　　　　　　　　約１京５，３００兆円</a:t>
            </a:r>
            <a:endParaRPr kumimoji="1" lang="en-US" altLang="ja-JP" dirty="0"/>
          </a:p>
          <a:p>
            <a:pPr marL="0" indent="0">
              <a:buNone/>
            </a:pPr>
            <a:r>
              <a:rPr kumimoji="1" lang="ja-JP" altLang="en-US" dirty="0"/>
              <a:t>　　　　　　　　　　　　　　　　　　　　　　　</a:t>
            </a:r>
            <a:r>
              <a:rPr kumimoji="1" lang="ja-JP" altLang="en-US" dirty="0">
                <a:solidFill>
                  <a:srgbClr val="FF0000"/>
                </a:solidFill>
              </a:rPr>
              <a:t>配当収入＋売買益が見込める</a:t>
            </a:r>
            <a:endParaRPr kumimoji="1" lang="en-US" altLang="ja-JP" dirty="0">
              <a:solidFill>
                <a:srgbClr val="FF0000"/>
              </a:solidFill>
            </a:endParaRPr>
          </a:p>
          <a:p>
            <a:pPr marL="0" indent="0">
              <a:buNone/>
            </a:pPr>
            <a:r>
              <a:rPr kumimoji="1" lang="ja-JP" altLang="en-US" dirty="0"/>
              <a:t>　　　　　　　債券市場　　　　　　　　　　</a:t>
            </a:r>
            <a:r>
              <a:rPr kumimoji="1" lang="ja-JP" altLang="en-US" dirty="0">
                <a:solidFill>
                  <a:srgbClr val="FF0000"/>
                </a:solidFill>
              </a:rPr>
              <a:t>発行体が倒産すると０となる。</a:t>
            </a:r>
            <a:endParaRPr kumimoji="1" lang="en-US" altLang="ja-JP" dirty="0">
              <a:solidFill>
                <a:srgbClr val="FF0000"/>
              </a:solidFill>
            </a:endParaRPr>
          </a:p>
          <a:p>
            <a:pPr marL="0" indent="0">
              <a:buNone/>
            </a:pPr>
            <a:r>
              <a:rPr kumimoji="1" lang="ja-JP" altLang="en-US" dirty="0">
                <a:solidFill>
                  <a:srgbClr val="FF0000"/>
                </a:solidFill>
              </a:rPr>
              <a:t>　　　　約４京７０００兆円</a:t>
            </a:r>
            <a:endParaRPr kumimoji="1" lang="en-US" altLang="ja-JP" dirty="0">
              <a:solidFill>
                <a:srgbClr val="FF0000"/>
              </a:solidFill>
            </a:endParaRPr>
          </a:p>
          <a:p>
            <a:pPr marL="0" indent="0">
              <a:buNone/>
            </a:pPr>
            <a:endParaRPr lang="en-US" altLang="ja-JP" dirty="0"/>
          </a:p>
          <a:p>
            <a:pPr marL="0" indent="0">
              <a:buNone/>
            </a:pPr>
            <a:r>
              <a:rPr kumimoji="1" lang="ja-JP" altLang="en-US" dirty="0">
                <a:solidFill>
                  <a:srgbClr val="FF0000"/>
                </a:solidFill>
              </a:rPr>
              <a:t>定期的に利金が入ってくるが、発行体が倒産すると０となる。</a:t>
            </a:r>
          </a:p>
        </p:txBody>
      </p:sp>
      <p:sp>
        <p:nvSpPr>
          <p:cNvPr id="4" name="楕円 3">
            <a:extLst>
              <a:ext uri="{FF2B5EF4-FFF2-40B4-BE49-F238E27FC236}">
                <a16:creationId xmlns:a16="http://schemas.microsoft.com/office/drawing/2014/main" id="{F149B449-8B75-45C7-5553-77CA10198FD1}"/>
              </a:ext>
            </a:extLst>
          </p:cNvPr>
          <p:cNvSpPr/>
          <p:nvPr/>
        </p:nvSpPr>
        <p:spPr>
          <a:xfrm>
            <a:off x="1195389" y="1885950"/>
            <a:ext cx="3952875" cy="396240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7530ACBB-C9C5-F8BD-D9F9-7902B8B3CB40}"/>
              </a:ext>
            </a:extLst>
          </p:cNvPr>
          <p:cNvSpPr/>
          <p:nvPr/>
        </p:nvSpPr>
        <p:spPr>
          <a:xfrm>
            <a:off x="7317582" y="2133600"/>
            <a:ext cx="2076450" cy="173355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28277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FF72EA-F929-B8EA-1992-6512B5A1F2B9}"/>
              </a:ext>
            </a:extLst>
          </p:cNvPr>
          <p:cNvSpPr>
            <a:spLocks noGrp="1"/>
          </p:cNvSpPr>
          <p:nvPr>
            <p:ph type="title"/>
          </p:nvPr>
        </p:nvSpPr>
        <p:spPr/>
        <p:txBody>
          <a:bodyPr>
            <a:normAutofit/>
          </a:bodyPr>
          <a:lstStyle/>
          <a:p>
            <a:r>
              <a:rPr kumimoji="1" lang="ja-JP" altLang="en-US" sz="3600" dirty="0"/>
              <a:t>水は高いところから低いところへ流れる</a:t>
            </a:r>
            <a:br>
              <a:rPr kumimoji="1" lang="en-US" altLang="ja-JP" sz="3600" dirty="0"/>
            </a:br>
            <a:r>
              <a:rPr kumimoji="1" lang="ja-JP" altLang="en-US" sz="3600" dirty="0"/>
              <a:t>お金は低いところから高いところへ流れる</a:t>
            </a:r>
          </a:p>
        </p:txBody>
      </p:sp>
      <p:sp>
        <p:nvSpPr>
          <p:cNvPr id="3" name="コンテンツ プレースホルダー 2">
            <a:extLst>
              <a:ext uri="{FF2B5EF4-FFF2-40B4-BE49-F238E27FC236}">
                <a16:creationId xmlns:a16="http://schemas.microsoft.com/office/drawing/2014/main" id="{FEEC3142-B29D-D548-C37B-264BC1E266E2}"/>
              </a:ext>
            </a:extLst>
          </p:cNvPr>
          <p:cNvSpPr>
            <a:spLocks noGrp="1"/>
          </p:cNvSpPr>
          <p:nvPr>
            <p:ph idx="1"/>
          </p:nvPr>
        </p:nvSpPr>
        <p:spPr>
          <a:xfrm>
            <a:off x="916641" y="1825625"/>
            <a:ext cx="10515600" cy="4351338"/>
          </a:xfrm>
        </p:spPr>
        <p:txBody>
          <a:bodyPr/>
          <a:lstStyle/>
          <a:p>
            <a:r>
              <a:rPr lang="ja-JP" altLang="en-US" dirty="0"/>
              <a:t>お金はより一層高い利回りを求めて流れていく。</a:t>
            </a:r>
            <a:endParaRPr lang="en-US" altLang="ja-JP" dirty="0"/>
          </a:p>
          <a:p>
            <a:pPr marL="0" indent="0">
              <a:buNone/>
            </a:pPr>
            <a:r>
              <a:rPr kumimoji="1" lang="ja-JP" altLang="en-US" dirty="0"/>
              <a:t>　日本の金利より米国の金利の方が高い　→　日本より米国へ流れる</a:t>
            </a:r>
            <a:endParaRPr kumimoji="1" lang="en-US" altLang="ja-JP" dirty="0"/>
          </a:p>
          <a:p>
            <a:pPr marL="0" indent="0">
              <a:buNone/>
            </a:pPr>
            <a:endParaRPr lang="en-US" altLang="ja-JP" dirty="0"/>
          </a:p>
          <a:p>
            <a:pPr marL="0" indent="0">
              <a:buNone/>
            </a:pPr>
            <a:r>
              <a:rPr kumimoji="1" lang="ja-JP" altLang="en-US" dirty="0">
                <a:solidFill>
                  <a:srgbClr val="00B0F0"/>
                </a:solidFill>
              </a:rPr>
              <a:t>水</a:t>
            </a:r>
            <a:r>
              <a:rPr kumimoji="1" lang="ja-JP" altLang="en-US" dirty="0"/>
              <a:t>　　　　　　高いところ　　　　　　　　　</a:t>
            </a:r>
            <a:r>
              <a:rPr kumimoji="1" lang="ja-JP" altLang="en-US" dirty="0">
                <a:solidFill>
                  <a:srgbClr val="FF0000"/>
                </a:solidFill>
              </a:rPr>
              <a:t>お金</a:t>
            </a:r>
            <a:r>
              <a:rPr kumimoji="1" lang="ja-JP" altLang="en-US" dirty="0"/>
              <a:t>　　　　　　高いところ</a:t>
            </a:r>
            <a:endParaRPr kumimoji="1" lang="en-US" altLang="ja-JP"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r>
              <a:rPr kumimoji="1" lang="ja-JP" altLang="en-US" dirty="0"/>
              <a:t>　　　低いところ　　　　　　　　　　　　　　　　　低いところ　</a:t>
            </a:r>
            <a:endParaRPr kumimoji="1" lang="en-US" altLang="ja-JP" dirty="0"/>
          </a:p>
          <a:p>
            <a:pPr marL="0" indent="0">
              <a:buNone/>
            </a:pPr>
            <a:endParaRPr kumimoji="1" lang="ja-JP" altLang="en-US" dirty="0"/>
          </a:p>
        </p:txBody>
      </p:sp>
      <p:sp>
        <p:nvSpPr>
          <p:cNvPr id="5" name="四角形: 角を丸くする 4">
            <a:extLst>
              <a:ext uri="{FF2B5EF4-FFF2-40B4-BE49-F238E27FC236}">
                <a16:creationId xmlns:a16="http://schemas.microsoft.com/office/drawing/2014/main" id="{3C0DA708-D2DE-72C4-FCC0-E76038F4D750}"/>
              </a:ext>
            </a:extLst>
          </p:cNvPr>
          <p:cNvSpPr/>
          <p:nvPr/>
        </p:nvSpPr>
        <p:spPr>
          <a:xfrm>
            <a:off x="1283233" y="5248195"/>
            <a:ext cx="2873829" cy="822192"/>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C5CAF4B5-CC0C-CE14-D8E4-2BDE1041A969}"/>
              </a:ext>
            </a:extLst>
          </p:cNvPr>
          <p:cNvSpPr/>
          <p:nvPr/>
        </p:nvSpPr>
        <p:spPr>
          <a:xfrm>
            <a:off x="8350903" y="3225206"/>
            <a:ext cx="2205317" cy="77608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B06D0F70-3CBC-1C20-AFFA-1A800C103E5E}"/>
              </a:ext>
            </a:extLst>
          </p:cNvPr>
          <p:cNvSpPr/>
          <p:nvPr/>
        </p:nvSpPr>
        <p:spPr>
          <a:xfrm>
            <a:off x="6552880" y="5262495"/>
            <a:ext cx="3281082" cy="822192"/>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グラフィックス 9" descr="矢印: 時計回りの曲線">
            <a:extLst>
              <a:ext uri="{FF2B5EF4-FFF2-40B4-BE49-F238E27FC236}">
                <a16:creationId xmlns:a16="http://schemas.microsoft.com/office/drawing/2014/main" id="{7BDCCCDA-C873-A3F2-448C-ACE1C9A42F7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96362" y="4258342"/>
            <a:ext cx="914400" cy="914400"/>
          </a:xfrm>
          <a:prstGeom prst="rect">
            <a:avLst/>
          </a:prstGeom>
        </p:spPr>
      </p:pic>
      <p:pic>
        <p:nvPicPr>
          <p:cNvPr id="13" name="グラフィックス 12" descr="矢印: 左回転">
            <a:extLst>
              <a:ext uri="{FF2B5EF4-FFF2-40B4-BE49-F238E27FC236}">
                <a16:creationId xmlns:a16="http://schemas.microsoft.com/office/drawing/2014/main" id="{59F25DC7-6EBD-072D-3FE9-4C20A675A57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193271" y="4126216"/>
            <a:ext cx="914400" cy="914400"/>
          </a:xfrm>
          <a:prstGeom prst="rect">
            <a:avLst/>
          </a:prstGeom>
        </p:spPr>
      </p:pic>
      <p:sp>
        <p:nvSpPr>
          <p:cNvPr id="14" name="楕円 13">
            <a:extLst>
              <a:ext uri="{FF2B5EF4-FFF2-40B4-BE49-F238E27FC236}">
                <a16:creationId xmlns:a16="http://schemas.microsoft.com/office/drawing/2014/main" id="{8D881943-8E44-F01A-67D1-50910F3A1E42}"/>
              </a:ext>
            </a:extLst>
          </p:cNvPr>
          <p:cNvSpPr/>
          <p:nvPr/>
        </p:nvSpPr>
        <p:spPr>
          <a:xfrm>
            <a:off x="2278996" y="3297885"/>
            <a:ext cx="2469217" cy="63341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6275C25D-287D-3578-22B5-9BB4F8DB855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28780" y="4272201"/>
            <a:ext cx="1452381" cy="1904762"/>
          </a:xfrm>
          <a:prstGeom prst="rect">
            <a:avLst/>
          </a:prstGeom>
        </p:spPr>
      </p:pic>
    </p:spTree>
    <p:extLst>
      <p:ext uri="{BB962C8B-B14F-4D97-AF65-F5344CB8AC3E}">
        <p14:creationId xmlns:p14="http://schemas.microsoft.com/office/powerpoint/2010/main" val="3402987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088CFA-062E-1B21-0D33-2C443C9CCE9F}"/>
              </a:ext>
            </a:extLst>
          </p:cNvPr>
          <p:cNvSpPr>
            <a:spLocks noGrp="1"/>
          </p:cNvSpPr>
          <p:nvPr>
            <p:ph type="title"/>
          </p:nvPr>
        </p:nvSpPr>
        <p:spPr/>
        <p:txBody>
          <a:bodyPr/>
          <a:lstStyle/>
          <a:p>
            <a:r>
              <a:rPr kumimoji="1" lang="ja-JP" altLang="en-US" dirty="0"/>
              <a:t>債券：利回りが上がると価格が下がる</a:t>
            </a:r>
          </a:p>
        </p:txBody>
      </p:sp>
      <p:sp>
        <p:nvSpPr>
          <p:cNvPr id="3" name="コンテンツ プレースホルダー 2">
            <a:extLst>
              <a:ext uri="{FF2B5EF4-FFF2-40B4-BE49-F238E27FC236}">
                <a16:creationId xmlns:a16="http://schemas.microsoft.com/office/drawing/2014/main" id="{1144B41F-74F9-1847-9F1C-44073CE98CA5}"/>
              </a:ext>
            </a:extLst>
          </p:cNvPr>
          <p:cNvSpPr>
            <a:spLocks noGrp="1"/>
          </p:cNvSpPr>
          <p:nvPr>
            <p:ph idx="1"/>
          </p:nvPr>
        </p:nvSpPr>
        <p:spPr/>
        <p:txBody>
          <a:bodyPr/>
          <a:lstStyle/>
          <a:p>
            <a:pPr marL="0" indent="0">
              <a:buNone/>
            </a:pPr>
            <a:r>
              <a:rPr kumimoji="1" lang="ja-JP" altLang="en-US" dirty="0"/>
              <a:t>・債券の利回り（利率）が上がると債券の価格は下がる</a:t>
            </a:r>
            <a:endParaRPr kumimoji="1" lang="en-US" altLang="ja-JP" dirty="0"/>
          </a:p>
          <a:p>
            <a:pPr marL="0" indent="0">
              <a:buNone/>
            </a:pPr>
            <a:r>
              <a:rPr kumimoji="1" lang="ja-JP" altLang="en-US" dirty="0"/>
              <a:t>１００万円で債券（年２％）を購入し１年後償還　</a:t>
            </a:r>
            <a:endParaRPr kumimoji="1" lang="en-US" altLang="ja-JP" dirty="0"/>
          </a:p>
          <a:p>
            <a:pPr marL="0" indent="0">
              <a:buNone/>
            </a:pPr>
            <a:r>
              <a:rPr lang="ja-JP" altLang="en-US" dirty="0"/>
              <a:t>　</a:t>
            </a:r>
            <a:r>
              <a:rPr kumimoji="1" lang="ja-JP" altLang="en-US" dirty="0"/>
              <a:t>→　１年後満期の</a:t>
            </a:r>
            <a:r>
              <a:rPr kumimoji="1" lang="ja-JP" altLang="en-US" dirty="0">
                <a:solidFill>
                  <a:srgbClr val="FF0000"/>
                </a:solidFill>
              </a:rPr>
              <a:t>利回りは２％</a:t>
            </a:r>
            <a:r>
              <a:rPr kumimoji="1" lang="ja-JP" altLang="en-US" dirty="0"/>
              <a:t>。（１００万円－</a:t>
            </a:r>
            <a:r>
              <a:rPr kumimoji="1" lang="ja-JP" altLang="en-US" dirty="0">
                <a:solidFill>
                  <a:srgbClr val="00B050"/>
                </a:solidFill>
              </a:rPr>
              <a:t>１００万円</a:t>
            </a:r>
            <a:r>
              <a:rPr kumimoji="1" lang="ja-JP" altLang="en-US" dirty="0"/>
              <a:t>）＋２万円</a:t>
            </a:r>
            <a:r>
              <a:rPr lang="ja-JP" altLang="en-US" dirty="0"/>
              <a:t>　　　　　　</a:t>
            </a:r>
            <a:endParaRPr kumimoji="1" lang="en-US" altLang="ja-JP" dirty="0"/>
          </a:p>
          <a:p>
            <a:pPr marL="0" indent="0">
              <a:buNone/>
            </a:pPr>
            <a:r>
              <a:rPr lang="ja-JP" altLang="en-US" dirty="0"/>
              <a:t>１００万円の債券（年２％）を９８万円で購入し１年後償還</a:t>
            </a:r>
            <a:endParaRPr lang="en-US" altLang="ja-JP" dirty="0"/>
          </a:p>
          <a:p>
            <a:pPr marL="0" indent="0">
              <a:buNone/>
            </a:pPr>
            <a:r>
              <a:rPr lang="ja-JP" altLang="en-US" dirty="0"/>
              <a:t>　→　１年後満期の</a:t>
            </a:r>
            <a:r>
              <a:rPr lang="ja-JP" altLang="en-US" dirty="0">
                <a:solidFill>
                  <a:srgbClr val="FF0000"/>
                </a:solidFill>
              </a:rPr>
              <a:t>利回りは４％</a:t>
            </a:r>
            <a:r>
              <a:rPr lang="ja-JP" altLang="en-US" dirty="0"/>
              <a:t>。（１００万円－</a:t>
            </a:r>
            <a:r>
              <a:rPr lang="ja-JP" altLang="en-US" dirty="0">
                <a:solidFill>
                  <a:srgbClr val="00B050"/>
                </a:solidFill>
              </a:rPr>
              <a:t>９８万円</a:t>
            </a:r>
            <a:r>
              <a:rPr lang="ja-JP" altLang="en-US" dirty="0"/>
              <a:t>）＋２万円</a:t>
            </a:r>
            <a:endParaRPr lang="en-US" altLang="ja-JP" dirty="0"/>
          </a:p>
          <a:p>
            <a:pPr marL="0" indent="0">
              <a:buNone/>
            </a:pPr>
            <a:r>
              <a:rPr lang="ja-JP" altLang="en-US" dirty="0"/>
              <a:t>１００万円の債券（年２％）を１０１万円で購入し１年後償還</a:t>
            </a:r>
            <a:endParaRPr lang="en-US" altLang="ja-JP" dirty="0"/>
          </a:p>
          <a:p>
            <a:pPr marL="0" indent="0">
              <a:buNone/>
            </a:pPr>
            <a:r>
              <a:rPr lang="ja-JP" altLang="en-US" dirty="0"/>
              <a:t>→　１年後満期の</a:t>
            </a:r>
            <a:r>
              <a:rPr lang="ja-JP" altLang="en-US" dirty="0">
                <a:solidFill>
                  <a:srgbClr val="FF0000"/>
                </a:solidFill>
              </a:rPr>
              <a:t>利回りは１％</a:t>
            </a:r>
            <a:r>
              <a:rPr lang="ja-JP" altLang="en-US" dirty="0"/>
              <a:t>。（１００万円ー</a:t>
            </a:r>
            <a:r>
              <a:rPr lang="ja-JP" altLang="en-US" dirty="0">
                <a:solidFill>
                  <a:srgbClr val="00B050"/>
                </a:solidFill>
              </a:rPr>
              <a:t>１０１万円</a:t>
            </a:r>
            <a:r>
              <a:rPr lang="ja-JP" altLang="en-US" dirty="0"/>
              <a:t>）＋２万円</a:t>
            </a:r>
            <a:endParaRPr lang="en-US" altLang="ja-JP" dirty="0"/>
          </a:p>
          <a:p>
            <a:pPr marL="0" indent="0">
              <a:buNone/>
            </a:pPr>
            <a:r>
              <a:rPr lang="ja-JP" altLang="en-US" dirty="0"/>
              <a:t>中央銀行の政策金利、国債の利回りを見ていく必要がある。</a:t>
            </a:r>
            <a:endParaRPr lang="en-US" altLang="ja-JP" dirty="0"/>
          </a:p>
          <a:p>
            <a:pPr marL="0" indent="0">
              <a:buNone/>
            </a:pPr>
            <a:endParaRPr kumimoji="1" lang="ja-JP" altLang="en-US" dirty="0"/>
          </a:p>
        </p:txBody>
      </p:sp>
    </p:spTree>
    <p:extLst>
      <p:ext uri="{BB962C8B-B14F-4D97-AF65-F5344CB8AC3E}">
        <p14:creationId xmlns:p14="http://schemas.microsoft.com/office/powerpoint/2010/main" val="56949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5B4D1D-FEF3-8DDC-3058-7FFDE3CB4A5D}"/>
              </a:ext>
            </a:extLst>
          </p:cNvPr>
          <p:cNvSpPr>
            <a:spLocks noGrp="1"/>
          </p:cNvSpPr>
          <p:nvPr>
            <p:ph type="title"/>
          </p:nvPr>
        </p:nvSpPr>
        <p:spPr/>
        <p:txBody>
          <a:bodyPr/>
          <a:lstStyle/>
          <a:p>
            <a:r>
              <a:rPr kumimoji="1" lang="ja-JP" altLang="en-US" dirty="0"/>
              <a:t>債券の期間・格付けと利回りの関係</a:t>
            </a:r>
          </a:p>
        </p:txBody>
      </p:sp>
      <p:sp>
        <p:nvSpPr>
          <p:cNvPr id="3" name="コンテンツ プレースホルダー 2">
            <a:extLst>
              <a:ext uri="{FF2B5EF4-FFF2-40B4-BE49-F238E27FC236}">
                <a16:creationId xmlns:a16="http://schemas.microsoft.com/office/drawing/2014/main" id="{A236C986-6366-15FF-3AA2-E28F1D21783D}"/>
              </a:ext>
            </a:extLst>
          </p:cNvPr>
          <p:cNvSpPr>
            <a:spLocks noGrp="1"/>
          </p:cNvSpPr>
          <p:nvPr>
            <p:ph idx="1"/>
          </p:nvPr>
        </p:nvSpPr>
        <p:spPr/>
        <p:txBody>
          <a:bodyPr/>
          <a:lstStyle/>
          <a:p>
            <a:r>
              <a:rPr lang="ja-JP" altLang="en-US" dirty="0"/>
              <a:t>満期までの期間が短い債券　⇒　利回りが低い</a:t>
            </a:r>
            <a:endParaRPr lang="en-US" altLang="ja-JP" dirty="0"/>
          </a:p>
          <a:p>
            <a:r>
              <a:rPr kumimoji="1" lang="ja-JP" altLang="en-US" dirty="0"/>
              <a:t>満期までの期間が長い債券　⇒　利回りが高い　</a:t>
            </a:r>
            <a:endParaRPr kumimoji="1" lang="en-US" altLang="ja-JP" dirty="0"/>
          </a:p>
          <a:p>
            <a:endParaRPr lang="en-US" altLang="ja-JP" dirty="0"/>
          </a:p>
          <a:p>
            <a:r>
              <a:rPr kumimoji="1" lang="ja-JP" altLang="en-US" dirty="0"/>
              <a:t>発行体の格付けが高い債券　⇒　利回りが低い</a:t>
            </a:r>
            <a:endParaRPr kumimoji="1" lang="en-US" altLang="ja-JP" dirty="0"/>
          </a:p>
          <a:p>
            <a:pPr marL="0" indent="0">
              <a:buNone/>
            </a:pPr>
            <a:r>
              <a:rPr kumimoji="1" lang="ja-JP" altLang="en-US" dirty="0"/>
              <a:t>　国債・投資適格債券など</a:t>
            </a:r>
            <a:endParaRPr kumimoji="1" lang="en-US" altLang="ja-JP" dirty="0"/>
          </a:p>
          <a:p>
            <a:r>
              <a:rPr lang="ja-JP" altLang="en-US" dirty="0"/>
              <a:t>発行体の格付けが低い債券　⇒　利回りが高い</a:t>
            </a:r>
            <a:endParaRPr lang="en-US" altLang="ja-JP" dirty="0"/>
          </a:p>
          <a:p>
            <a:pPr marL="0" indent="0">
              <a:buNone/>
            </a:pPr>
            <a:r>
              <a:rPr kumimoji="1" lang="ja-JP" altLang="en-US" dirty="0"/>
              <a:t>　ハイイールド債・債務不履行の心配のある債券など</a:t>
            </a:r>
          </a:p>
        </p:txBody>
      </p:sp>
    </p:spTree>
    <p:extLst>
      <p:ext uri="{BB962C8B-B14F-4D97-AF65-F5344CB8AC3E}">
        <p14:creationId xmlns:p14="http://schemas.microsoft.com/office/powerpoint/2010/main" val="1342124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AED55C-9E7D-79D6-1CA0-4780AB27C57F}"/>
              </a:ext>
            </a:extLst>
          </p:cNvPr>
          <p:cNvSpPr>
            <a:spLocks noGrp="1"/>
          </p:cNvSpPr>
          <p:nvPr>
            <p:ph type="title"/>
          </p:nvPr>
        </p:nvSpPr>
        <p:spPr/>
        <p:txBody>
          <a:bodyPr/>
          <a:lstStyle/>
          <a:p>
            <a:r>
              <a:rPr kumimoji="1" lang="ja-JP" altLang="en-US" dirty="0"/>
              <a:t>金利と為替の関係</a:t>
            </a:r>
          </a:p>
        </p:txBody>
      </p:sp>
      <p:sp>
        <p:nvSpPr>
          <p:cNvPr id="3" name="コンテンツ プレースホルダー 2">
            <a:extLst>
              <a:ext uri="{FF2B5EF4-FFF2-40B4-BE49-F238E27FC236}">
                <a16:creationId xmlns:a16="http://schemas.microsoft.com/office/drawing/2014/main" id="{9AFC2472-C7F4-630F-3404-0D4BEA5428E8}"/>
              </a:ext>
            </a:extLst>
          </p:cNvPr>
          <p:cNvSpPr>
            <a:spLocks noGrp="1"/>
          </p:cNvSpPr>
          <p:nvPr>
            <p:ph idx="1"/>
          </p:nvPr>
        </p:nvSpPr>
        <p:spPr/>
        <p:txBody>
          <a:bodyPr/>
          <a:lstStyle/>
          <a:p>
            <a:r>
              <a:rPr kumimoji="1" lang="ja-JP" altLang="en-US" dirty="0"/>
              <a:t>資金は金利が高い方に向かって流れるということが一般に言われています。しかし、金利が高い通貨が買われるのでしょうか？</a:t>
            </a:r>
            <a:endParaRPr kumimoji="1" lang="en-US" altLang="ja-JP" dirty="0"/>
          </a:p>
          <a:p>
            <a:r>
              <a:rPr lang="ja-JP" altLang="en-US" dirty="0"/>
              <a:t>資金運用市場では債券市場の方が巨大であることから、正確に言うと金利がこれから下がる予測のある通貨が買われる、金利がこれから上がる予測のある通貨は売られる。金利や為替は一つの要因で動くものではなく、貿易や政治要因でも動きます。</a:t>
            </a:r>
            <a:endParaRPr lang="en-US" altLang="ja-JP" dirty="0"/>
          </a:p>
          <a:p>
            <a:r>
              <a:rPr lang="ja-JP" altLang="en-US" dirty="0"/>
              <a:t>どのような要因でこのように動いたのかを検証し続けることが大切。</a:t>
            </a:r>
            <a:endParaRPr lang="en-US" altLang="ja-JP" dirty="0"/>
          </a:p>
          <a:p>
            <a:r>
              <a:rPr lang="ja-JP" altLang="en-US" dirty="0"/>
              <a:t>最近では、米国の金利が急上昇したときに日本の機関投資家が米国債を買っていたために大きな損失を計上することになったことも記憶に新しいことです。</a:t>
            </a:r>
            <a:endParaRPr lang="en-US" altLang="ja-JP" dirty="0"/>
          </a:p>
          <a:p>
            <a:endParaRPr lang="en-US" altLang="ja-JP" dirty="0"/>
          </a:p>
          <a:p>
            <a:endParaRPr kumimoji="1" lang="ja-JP" altLang="en-US" dirty="0"/>
          </a:p>
        </p:txBody>
      </p:sp>
    </p:spTree>
    <p:extLst>
      <p:ext uri="{BB962C8B-B14F-4D97-AF65-F5344CB8AC3E}">
        <p14:creationId xmlns:p14="http://schemas.microsoft.com/office/powerpoint/2010/main" val="4590653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584</Words>
  <Application>Microsoft Office PowerPoint</Application>
  <PresentationFormat>ワイド画面</PresentationFormat>
  <Paragraphs>53</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Arial</vt:lpstr>
      <vt:lpstr>Calibri</vt:lpstr>
      <vt:lpstr>Calibri Light</vt:lpstr>
      <vt:lpstr>Office テーマ</vt:lpstr>
      <vt:lpstr>資産運用基礎知識</vt:lpstr>
      <vt:lpstr>金融市場の参加者</vt:lpstr>
      <vt:lpstr>債券市場と株式市場の規模</vt:lpstr>
      <vt:lpstr>水は高いところから低いところへ流れる お金は低いところから高いところへ流れる</vt:lpstr>
      <vt:lpstr>債券：利回りが上がると価格が下がる</vt:lpstr>
      <vt:lpstr>債券の期間・格付けと利回りの関係</vt:lpstr>
      <vt:lpstr>金利と為替の関係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MASAHIRO FUJIMOTO</dc:creator>
  <cp:lastModifiedBy>MASAHIRO FUJIMOTO</cp:lastModifiedBy>
  <cp:revision>8</cp:revision>
  <dcterms:created xsi:type="dcterms:W3CDTF">2023-01-22T01:24:26Z</dcterms:created>
  <dcterms:modified xsi:type="dcterms:W3CDTF">2025-07-04T13:22:31Z</dcterms:modified>
</cp:coreProperties>
</file>